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comments+xml" PartName="/ppt/comments/comment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3" name="Rudolph Nahra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commentAuthors" Target="commentAuthor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3-12-04T01:59:29.591">
    <p:pos x="2454" y="675"/>
    <p:text>remove text from arrows</p:text>
  </p:cm>
</p:cmLst>
</file>

<file path=ppt/comments/comment2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2" dt="2023-12-04T02:07:02.722">
    <p:pos x="2990" y="603"/>
    <p:text>Make boxes bigger</p:text>
  </p:cm>
  <p:cm authorId="0" idx="3" dt="2023-12-04T02:07:02.722">
    <p:pos x="2990" y="603"/>
    <p:text>Write OS instead of compiler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seniord.ece.iastate.edu/resources/491_Final_Presentation.pdf" TargetMode="Externa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https://seniord.ece.iastate.edu/resources/491_Final_Presentation.pdf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Alek</a:t>
            </a:r>
            <a:br>
              <a:rPr lang="en"/>
            </a:br>
            <a:r>
              <a:rPr lang="en"/>
              <a:t>Hello, </a:t>
            </a:r>
            <a:r>
              <a:rPr lang="en">
                <a:solidFill>
                  <a:schemeClr val="dk1"/>
                </a:solidFill>
              </a:rPr>
              <a:t>I’m Alek comstock, I’m studying  computer engineering, </a:t>
            </a:r>
            <a:r>
              <a:rPr lang="en"/>
              <a:t> we are team 2, and our project is Maching learning and Heterogeneous computing for Realtime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a1d5135d1c_13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2a1d5135d1c_13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Sandro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Anticipated Questions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Why was a model architecture provided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Finding an appropriate architecture is difficult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Training the model took roughly 10 hours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What else was available within annotations?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Why under 2.5 minutes?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Why 70% of the data?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What other portions were available?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Is it actually the largest collection?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Claimed by the paper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a16317a6f9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2a16317a6f9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Sandro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6 x (Conv-&gt;Dropout) -&gt; Flatten-&gt;Dense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Anticipated Questions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Why a convolutional Neural Network?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Kernel sizes?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Number of filters?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Why flatten?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Why a dense layer?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Why this number of layers?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a16317a6f9_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2a16317a6f9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Sandro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Anticipated Questions: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What do the thresholds mean for the index?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How much of the data was trimmed from the control?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a16317a6f9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a16317a6f9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Sandro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Anticipated Questions: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What is the predicted and what is the actual?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What is the delta?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Why keep track of the frame?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a16317a6f9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2a16317a6f9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Rudy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a1d5135d1c_13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a1d5135d1c_13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Rudy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a1d5135d1c_13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a1d5135d1c_13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Rudy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62b8495e0e_3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62b8495e0e_3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Jeffery 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a1533b78cd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2a1533b78cd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Jeffery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a16317a6f9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2a16317a6f9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a0867f32b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2a0867f32b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alek</a:t>
            </a:r>
            <a:br>
              <a:rPr lang="en"/>
            </a:br>
            <a:r>
              <a:rPr lang="en"/>
              <a:t>Introduce myself, then the project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...eye tracking. I’m Alek comstock, I’m studying  computer engineering (anything else to say about ourself?), and this is our project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a16317a6f9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2a16317a6f9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Jeffery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a1d5135d1c_13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2a1d5135d1c_13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Jeffery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didn’t meet use of the RPU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a16317a6f9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2a16317a6f9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Ripped from, “Where did my Pixels Go?” by Rudy Nahra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Neural Network Verification is hard because we are trying to search a potentially “infinite” range of inputs for some property.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We simply can’t do that without some simplifying assumptions.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Most mathematical tricks to solve systems of many variables involve abusing linearity, but neural networks must be nonlinear by design.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—---------------------------------------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We </a:t>
            </a:r>
            <a:r>
              <a:rPr lang="en"/>
              <a:t>originally</a:t>
            </a:r>
            <a:r>
              <a:rPr lang="en"/>
              <a:t> wanted to perform Nueral Network Verification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However,  due to the nature of our goals, usage of Marabou presented np-complete issue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Marabou is meant to work with a small number of inputs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An image has a large number of inputs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a1946eac1d_1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2a1946eac1d_1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Alek</a:t>
            </a:r>
            <a:br>
              <a:rPr lang="en"/>
            </a:br>
            <a:r>
              <a:rPr lang="en"/>
              <a:t>As you can see, we had a lot of parallel development, as we were training and building the neural network, we were also developing our RPU and APU code bases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a1d5135d1c_13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2a1d5135d1c_13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Alek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a16317a6f9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2a16317a6f9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a1c5b0f93c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2a1c5b0f93c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a1d5135d1c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2a1d5135d1c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2a1c5b0f93c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2a1c5b0f93c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a16317a6f9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2a16317a6f9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a1533b78cd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2a1533b78cd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Alek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Question?</a:t>
            </a:r>
            <a:br>
              <a:rPr lang="en"/>
            </a:br>
            <a:r>
              <a:rPr lang="en"/>
              <a:t>Why 200+? Some eye movements are too fast to capture with anything lower than 240FPS (to </a:t>
            </a:r>
            <a:r>
              <a:rPr lang="en"/>
              <a:t>correctly</a:t>
            </a:r>
            <a:r>
              <a:rPr lang="en"/>
              <a:t> capture saccade)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a16317a6f9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2a16317a6f9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a0867f32be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2a0867f32be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a1533b78cd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2a1533b78cd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Alek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</a:t>
            </a:r>
            <a:r>
              <a:rPr lang="en" sz="1800">
                <a:solidFill>
                  <a:srgbClr val="1F1300"/>
                </a:solidFill>
              </a:rPr>
              <a:t>from video feed)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Possible questions:</a:t>
            </a:r>
            <a:br>
              <a:rPr lang="en"/>
            </a:br>
            <a:r>
              <a:rPr lang="en"/>
              <a:t>(?)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a1533b78cd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a1533b78cd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Alek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Anticipated Questions: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Ground truth? - </a:t>
            </a:r>
            <a:r>
              <a:rPr lang="en"/>
              <a:t>annotated</a:t>
            </a:r>
            <a:r>
              <a:rPr lang="en"/>
              <a:t> data, what we trained the ML on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a1c5b0f93c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a1c5b0f93c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Alek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Anticipated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What other factors may be important?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How is movement behavior determined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a16317a6f9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a16317a6f9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System Design, we should probably discuss the ML first then the board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a16317a6f9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a16317a6f9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Sandro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Anticipated Questions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Why resize the image?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" name="Google Shape;16;p3"/>
          <p:cNvSpPr/>
          <p:nvPr/>
        </p:nvSpPr>
        <p:spPr>
          <a:xfrm>
            <a:off x="314550" y="2094150"/>
            <a:ext cx="8514900" cy="955200"/>
          </a:xfrm>
          <a:prstGeom prst="roundRect">
            <a:avLst>
              <a:gd fmla="val 16667" name="adj"/>
            </a:avLst>
          </a:prstGeom>
          <a:solidFill>
            <a:srgbClr val="ED254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311700" y="445025"/>
            <a:ext cx="8379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solidFill>
                  <a:srgbClr val="1F1300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" name="Google Shape;21;p4"/>
          <p:cNvSpPr/>
          <p:nvPr/>
        </p:nvSpPr>
        <p:spPr>
          <a:xfrm>
            <a:off x="311700" y="445025"/>
            <a:ext cx="8520600" cy="572700"/>
          </a:xfrm>
          <a:prstGeom prst="roundRect">
            <a:avLst>
              <a:gd fmla="val 16667" name="adj"/>
            </a:avLst>
          </a:prstGeom>
          <a:solidFill>
            <a:srgbClr val="ED254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4" name="Google Shape;24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" name="Google Shape;29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2" name="Google Shape;32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6" name="Google Shape;36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0" name="Google Shape;40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2" name="Google Shape;4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5" name="Google Shape;4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FFC15E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gif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comments" Target="../comments/comment1.xml"/><Relationship Id="rId4" Type="http://schemas.openxmlformats.org/officeDocument/2006/relationships/image" Target="../media/image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comments" Target="../comments/comment2.xml"/><Relationship Id="rId4" Type="http://schemas.openxmlformats.org/officeDocument/2006/relationships/image" Target="../media/image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s://arxiv.org/pdf/2102.02115v3.pdf" TargetMode="External"/><Relationship Id="rId4" Type="http://schemas.openxmlformats.org/officeDocument/2006/relationships/hyperlink" Target="https://aisafety.stanford.edu/marabou/fomlas19.html#/sec-architecture-overview" TargetMode="External"/><Relationship Id="rId5" Type="http://schemas.openxmlformats.org/officeDocument/2006/relationships/hyperlink" Target="https://www.youtube.com/watch?v=KiKS_zaPb64" TargetMode="External"/><Relationship Id="rId6" Type="http://schemas.openxmlformats.org/officeDocument/2006/relationships/hyperlink" Target="https://doi.org/10.3758/s13428-020-01428-x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/>
          <p:nvPr>
            <p:ph idx="1" type="subTitle"/>
          </p:nvPr>
        </p:nvSpPr>
        <p:spPr>
          <a:xfrm>
            <a:off x="5083950" y="3496375"/>
            <a:ext cx="34707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40000"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F1300"/>
                </a:solidFill>
              </a:rPr>
              <a:t>Members: Alek Comstock, Jeffery Kasper, Sandro Panchame, Rudolph Nahra</a:t>
            </a:r>
            <a:endParaRPr>
              <a:solidFill>
                <a:srgbClr val="1F1300"/>
              </a:solidFill>
            </a:endParaRPr>
          </a:p>
        </p:txBody>
      </p:sp>
      <p:sp>
        <p:nvSpPr>
          <p:cNvPr id="57" name="Google Shape;57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8" name="Google Shape;58;p13"/>
          <p:cNvSpPr txBox="1"/>
          <p:nvPr>
            <p:ph idx="1" type="subTitle"/>
          </p:nvPr>
        </p:nvSpPr>
        <p:spPr>
          <a:xfrm>
            <a:off x="5083950" y="4002482"/>
            <a:ext cx="3470700" cy="79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5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F1300"/>
                </a:solidFill>
              </a:rPr>
              <a:t>Advisor: Dr. Rover</a:t>
            </a:r>
            <a:endParaRPr>
              <a:solidFill>
                <a:srgbClr val="1F13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F1300"/>
                </a:solidFill>
              </a:rPr>
              <a:t>Client:	JR Spidell</a:t>
            </a:r>
            <a:endParaRPr>
              <a:solidFill>
                <a:srgbClr val="1F13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F1300"/>
                </a:solidFill>
              </a:rPr>
              <a:t>Email: </a:t>
            </a:r>
            <a:r>
              <a:rPr b="1" lang="en" sz="2300">
                <a:solidFill>
                  <a:schemeClr val="dk1"/>
                </a:solidFill>
              </a:rPr>
              <a:t>sddec23-02@iastate.edu</a:t>
            </a:r>
            <a:endParaRPr>
              <a:solidFill>
                <a:srgbClr val="1F1300"/>
              </a:solidFill>
            </a:endParaRPr>
          </a:p>
        </p:txBody>
      </p:sp>
      <p:sp>
        <p:nvSpPr>
          <p:cNvPr id="59" name="Google Shape;59;p13"/>
          <p:cNvSpPr/>
          <p:nvPr/>
        </p:nvSpPr>
        <p:spPr>
          <a:xfrm>
            <a:off x="3215250" y="480525"/>
            <a:ext cx="5596500" cy="2240100"/>
          </a:xfrm>
          <a:prstGeom prst="roundRect">
            <a:avLst>
              <a:gd fmla="val 16667" name="adj"/>
            </a:avLst>
          </a:prstGeom>
          <a:solidFill>
            <a:srgbClr val="ED254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13"/>
          <p:cNvSpPr txBox="1"/>
          <p:nvPr>
            <p:ph type="ctrTitle"/>
          </p:nvPr>
        </p:nvSpPr>
        <p:spPr>
          <a:xfrm>
            <a:off x="3204825" y="480600"/>
            <a:ext cx="5596500" cy="22401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600">
                <a:solidFill>
                  <a:schemeClr val="lt1"/>
                </a:solidFill>
              </a:rPr>
              <a:t>Machine Learning &amp; Heterogeneous Computing for Real-time Eye Tracking</a:t>
            </a:r>
            <a:endParaRPr sz="3600">
              <a:solidFill>
                <a:schemeClr val="lt1"/>
              </a:solidFill>
            </a:endParaRPr>
          </a:p>
        </p:txBody>
      </p:sp>
      <p:pic>
        <p:nvPicPr>
          <p:cNvPr id="61" name="Google Shape;61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197150"/>
            <a:ext cx="3742550" cy="2719575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3"/>
          <p:cNvSpPr txBox="1"/>
          <p:nvPr/>
        </p:nvSpPr>
        <p:spPr>
          <a:xfrm>
            <a:off x="322850" y="4693875"/>
            <a:ext cx="5305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</a:rPr>
              <a:t>Ref: </a:t>
            </a:r>
            <a:r>
              <a:rPr lang="en" sz="900">
                <a:solidFill>
                  <a:schemeClr val="dk2"/>
                </a:solidFill>
              </a:rPr>
              <a:t>https://www.mouser.com/images/marketingid/2021/img/134666503.png</a:t>
            </a:r>
            <a:endParaRPr sz="9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2"/>
          <p:cNvSpPr txBox="1"/>
          <p:nvPr>
            <p:ph type="title"/>
          </p:nvPr>
        </p:nvSpPr>
        <p:spPr>
          <a:xfrm>
            <a:off x="311700" y="445025"/>
            <a:ext cx="8379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Model Training: Dataset</a:t>
            </a:r>
            <a:endParaRPr/>
          </a:p>
        </p:txBody>
      </p:sp>
      <p:sp>
        <p:nvSpPr>
          <p:cNvPr id="127" name="Google Shape;127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F1300"/>
              </a:buClr>
              <a:buSzPts val="1800"/>
              <a:buChar char="●"/>
            </a:pPr>
            <a:r>
              <a:rPr lang="en"/>
              <a:t>Dataset sourced from TEyeD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1F1300"/>
              </a:buClr>
              <a:buSzPts val="1400"/>
              <a:buChar char="○"/>
            </a:pPr>
            <a:r>
              <a:rPr lang="en">
                <a:solidFill>
                  <a:srgbClr val="1F1300"/>
                </a:solidFill>
              </a:rPr>
              <a:t>Very large</a:t>
            </a:r>
            <a:r>
              <a:rPr lang="en">
                <a:solidFill>
                  <a:srgbClr val="1F1300"/>
                </a:solidFill>
              </a:rPr>
              <a:t> collection of real world near eye images</a:t>
            </a:r>
            <a:endParaRPr>
              <a:solidFill>
                <a:srgbClr val="1F13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1F1300"/>
              </a:buClr>
              <a:buSzPts val="1400"/>
              <a:buChar char="○"/>
            </a:pPr>
            <a:r>
              <a:rPr lang="en">
                <a:solidFill>
                  <a:srgbClr val="1F1300"/>
                </a:solidFill>
              </a:rPr>
              <a:t>Annotations consisted of information such as landmark information, eyeball center, and movement classification</a:t>
            </a:r>
            <a:endParaRPr>
              <a:solidFill>
                <a:srgbClr val="1F13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F1300"/>
              </a:buClr>
              <a:buSzPts val="1800"/>
              <a:buChar char="●"/>
            </a:pPr>
            <a:r>
              <a:rPr lang="en"/>
              <a:t>Roughly 28GB of data was used in training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1F1300"/>
              </a:buClr>
              <a:buSzPts val="1400"/>
              <a:buChar char="○"/>
            </a:pPr>
            <a:r>
              <a:rPr lang="en">
                <a:solidFill>
                  <a:srgbClr val="1F1300"/>
                </a:solidFill>
              </a:rPr>
              <a:t>The portion consisted of videos under two and half minutes in length</a:t>
            </a:r>
            <a:endParaRPr>
              <a:solidFill>
                <a:srgbClr val="1F13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1F1300"/>
              </a:buClr>
              <a:buSzPts val="1400"/>
              <a:buChar char="○"/>
            </a:pPr>
            <a:r>
              <a:rPr lang="en">
                <a:solidFill>
                  <a:srgbClr val="1F1300"/>
                </a:solidFill>
              </a:rPr>
              <a:t>The rest of the dataset was left alone for testing purposes</a:t>
            </a:r>
            <a:endParaRPr/>
          </a:p>
        </p:txBody>
      </p:sp>
      <p:sp>
        <p:nvSpPr>
          <p:cNvPr id="128" name="Google Shape;128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3"/>
          <p:cNvSpPr txBox="1"/>
          <p:nvPr>
            <p:ph type="title"/>
          </p:nvPr>
        </p:nvSpPr>
        <p:spPr>
          <a:xfrm>
            <a:off x="311700" y="485425"/>
            <a:ext cx="8379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Model Training: Architecture</a:t>
            </a:r>
            <a:endParaRPr/>
          </a:p>
        </p:txBody>
      </p:sp>
      <p:sp>
        <p:nvSpPr>
          <p:cNvPr id="134" name="Google Shape;134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F1300"/>
              </a:buClr>
              <a:buSzPts val="1800"/>
              <a:buChar char="●"/>
            </a:pPr>
            <a:r>
              <a:rPr lang="en"/>
              <a:t>Convolutional Neural Network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F1300"/>
              </a:buClr>
              <a:buSzPts val="1800"/>
              <a:buChar char="●"/>
            </a:pPr>
            <a:r>
              <a:rPr lang="en"/>
              <a:t>Provided Model Architecture</a:t>
            </a:r>
            <a:endParaRPr/>
          </a:p>
          <a:p>
            <a:pPr indent="0" lvl="0" marL="9144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4"/>
          <p:cNvSpPr txBox="1"/>
          <p:nvPr>
            <p:ph type="title"/>
          </p:nvPr>
        </p:nvSpPr>
        <p:spPr>
          <a:xfrm>
            <a:off x="311700" y="445025"/>
            <a:ext cx="8379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Model Training: Results </a:t>
            </a:r>
            <a:endParaRPr/>
          </a:p>
        </p:txBody>
      </p:sp>
      <p:sp>
        <p:nvSpPr>
          <p:cNvPr id="141" name="Google Shape;141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F1300"/>
              </a:buClr>
              <a:buSzPts val="1800"/>
              <a:buChar char="●"/>
            </a:pPr>
            <a:r>
              <a:rPr lang="en"/>
              <a:t>Multiple</a:t>
            </a:r>
            <a:r>
              <a:rPr lang="en">
                <a:solidFill>
                  <a:srgbClr val="1F1300"/>
                </a:solidFill>
              </a:rPr>
              <a:t> models were</a:t>
            </a:r>
            <a:r>
              <a:rPr lang="en"/>
              <a:t> trained until we achieved the following result</a:t>
            </a:r>
            <a:endParaRPr>
              <a:solidFill>
                <a:srgbClr val="1F13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1F1300"/>
              </a:buClr>
              <a:buSzPts val="1400"/>
              <a:buChar char="○"/>
            </a:pPr>
            <a:r>
              <a:rPr lang="en">
                <a:solidFill>
                  <a:srgbClr val="1F1300"/>
                </a:solidFill>
              </a:rPr>
              <a:t>Roughly 260,000 samples used in training</a:t>
            </a:r>
            <a:endParaRPr>
              <a:solidFill>
                <a:srgbClr val="1F13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1F1300"/>
              </a:buClr>
              <a:buSzPts val="1400"/>
              <a:buChar char="○"/>
            </a:pPr>
            <a:r>
              <a:rPr lang="en">
                <a:solidFill>
                  <a:srgbClr val="1F1300"/>
                </a:solidFill>
              </a:rPr>
              <a:t>Loss function = RMSE </a:t>
            </a:r>
            <a:endParaRPr>
              <a:solidFill>
                <a:srgbClr val="1F13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1F1300"/>
              </a:buClr>
              <a:buSzPts val="1400"/>
              <a:buChar char="○"/>
            </a:pPr>
            <a:r>
              <a:rPr lang="en">
                <a:solidFill>
                  <a:srgbClr val="1F1300"/>
                </a:solidFill>
              </a:rPr>
              <a:t>Model resulted in a RMSE of 2.54 pixels</a:t>
            </a:r>
            <a:endParaRPr>
              <a:solidFill>
                <a:srgbClr val="1F1300"/>
              </a:solidFill>
            </a:endParaRPr>
          </a:p>
        </p:txBody>
      </p:sp>
      <p:sp>
        <p:nvSpPr>
          <p:cNvPr id="142" name="Google Shape;142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3" name="Google Shape;14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3665" y="2375720"/>
            <a:ext cx="3215972" cy="252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5"/>
          <p:cNvSpPr txBox="1"/>
          <p:nvPr>
            <p:ph type="title"/>
          </p:nvPr>
        </p:nvSpPr>
        <p:spPr>
          <a:xfrm>
            <a:off x="311700" y="445025"/>
            <a:ext cx="8379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Clip</a:t>
            </a:r>
            <a:endParaRPr/>
          </a:p>
        </p:txBody>
      </p:sp>
      <p:sp>
        <p:nvSpPr>
          <p:cNvPr id="149" name="Google Shape;149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F1300"/>
              </a:buClr>
              <a:buSzPts val="1800"/>
              <a:buChar char="●"/>
            </a:pPr>
            <a:r>
              <a:rPr lang="en">
                <a:solidFill>
                  <a:srgbClr val="1F1300"/>
                </a:solidFill>
              </a:rPr>
              <a:t>Blue = Ground Truth</a:t>
            </a:r>
            <a:endParaRPr>
              <a:solidFill>
                <a:srgbClr val="1F13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F1300"/>
              </a:buClr>
              <a:buSzPts val="1800"/>
              <a:buChar char="●"/>
            </a:pPr>
            <a:r>
              <a:rPr lang="en">
                <a:solidFill>
                  <a:srgbClr val="1F1300"/>
                </a:solidFill>
              </a:rPr>
              <a:t>Red = Predicted</a:t>
            </a:r>
            <a:endParaRPr>
              <a:solidFill>
                <a:srgbClr val="1F1300"/>
              </a:solidFill>
            </a:endParaRPr>
          </a:p>
        </p:txBody>
      </p:sp>
      <p:sp>
        <p:nvSpPr>
          <p:cNvPr id="150" name="Google Shape;150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51" name="Google Shape;15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7750" y="1273775"/>
            <a:ext cx="4191000" cy="314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6"/>
          <p:cNvSpPr txBox="1"/>
          <p:nvPr>
            <p:ph type="title"/>
          </p:nvPr>
        </p:nvSpPr>
        <p:spPr>
          <a:xfrm>
            <a:off x="311700" y="445025"/>
            <a:ext cx="8379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Hardware</a:t>
            </a:r>
            <a:endParaRPr/>
          </a:p>
        </p:txBody>
      </p:sp>
      <p:sp>
        <p:nvSpPr>
          <p:cNvPr id="157" name="Google Shape;157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8" name="Google Shape;158;p26"/>
          <p:cNvSpPr txBox="1"/>
          <p:nvPr>
            <p:ph idx="1" type="body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F1300"/>
              </a:buClr>
              <a:buSzPts val="1800"/>
              <a:buChar char="●"/>
            </a:pPr>
            <a:r>
              <a:rPr lang="en"/>
              <a:t>Kria KV260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1F1300"/>
              </a:buClr>
              <a:buSzPts val="1400"/>
              <a:buChar char="○"/>
            </a:pPr>
            <a:r>
              <a:rPr lang="en">
                <a:solidFill>
                  <a:srgbClr val="1F1300"/>
                </a:solidFill>
              </a:rPr>
              <a:t>Development board designed by Xilinx.</a:t>
            </a:r>
            <a:endParaRPr>
              <a:solidFill>
                <a:srgbClr val="1F13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1F1300"/>
              </a:buClr>
              <a:buSzPts val="1400"/>
              <a:buChar char="○"/>
            </a:pPr>
            <a:r>
              <a:rPr lang="en">
                <a:solidFill>
                  <a:srgbClr val="1F1300"/>
                </a:solidFill>
              </a:rPr>
              <a:t>Contains a Kria K26 SOM FPGA.</a:t>
            </a:r>
            <a:endParaRPr>
              <a:solidFill>
                <a:srgbClr val="1F1300"/>
              </a:solidFill>
            </a:endParaRPr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Clr>
                <a:srgbClr val="1F1300"/>
              </a:buClr>
              <a:buSzPts val="1400"/>
              <a:buChar char="■"/>
            </a:pPr>
            <a:r>
              <a:rPr lang="en">
                <a:solidFill>
                  <a:srgbClr val="1F1300"/>
                </a:solidFill>
              </a:rPr>
              <a:t>Configured with</a:t>
            </a:r>
            <a:r>
              <a:rPr lang="en">
                <a:solidFill>
                  <a:srgbClr val="1F1300"/>
                </a:solidFill>
              </a:rPr>
              <a:t> a </a:t>
            </a:r>
            <a:r>
              <a:rPr lang="en">
                <a:solidFill>
                  <a:srgbClr val="1F1300"/>
                </a:solidFill>
              </a:rPr>
              <a:t>Deep-Learning Processing Unit (DPU).</a:t>
            </a:r>
            <a:endParaRPr>
              <a:solidFill>
                <a:srgbClr val="1F13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1F1300"/>
              </a:buClr>
              <a:buSzPts val="1400"/>
              <a:buChar char="○"/>
            </a:pPr>
            <a:r>
              <a:rPr lang="en">
                <a:solidFill>
                  <a:srgbClr val="1F1300"/>
                </a:solidFill>
              </a:rPr>
              <a:t>4 ARM Cortex A53 cores running a Petalinux environment.</a:t>
            </a:r>
            <a:endParaRPr>
              <a:solidFill>
                <a:srgbClr val="1F13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1F1300"/>
              </a:buClr>
              <a:buSzPts val="1400"/>
              <a:buChar char="○"/>
            </a:pPr>
            <a:r>
              <a:rPr lang="en">
                <a:solidFill>
                  <a:srgbClr val="1F1300"/>
                </a:solidFill>
              </a:rPr>
              <a:t>2 ARM Cortex R5 running in a </a:t>
            </a:r>
            <a:r>
              <a:rPr lang="en">
                <a:solidFill>
                  <a:srgbClr val="1F1300"/>
                </a:solidFill>
              </a:rPr>
              <a:t>bare metal</a:t>
            </a:r>
            <a:r>
              <a:rPr lang="en">
                <a:solidFill>
                  <a:srgbClr val="1F1300"/>
                </a:solidFill>
              </a:rPr>
              <a:t> </a:t>
            </a:r>
            <a:r>
              <a:rPr lang="en">
                <a:solidFill>
                  <a:srgbClr val="1F1300"/>
                </a:solidFill>
              </a:rPr>
              <a:t>environment</a:t>
            </a:r>
            <a:r>
              <a:rPr lang="en">
                <a:solidFill>
                  <a:srgbClr val="1F1300"/>
                </a:solidFill>
              </a:rPr>
              <a:t>.</a:t>
            </a:r>
            <a:endParaRPr>
              <a:solidFill>
                <a:srgbClr val="1F13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1F1300"/>
              </a:buClr>
              <a:buSzPts val="1400"/>
              <a:buChar char="○"/>
            </a:pPr>
            <a:r>
              <a:rPr lang="en">
                <a:solidFill>
                  <a:srgbClr val="1F1300"/>
                </a:solidFill>
              </a:rPr>
              <a:t>4GB</a:t>
            </a:r>
            <a:r>
              <a:rPr lang="en">
                <a:solidFill>
                  <a:srgbClr val="1F1300"/>
                </a:solidFill>
              </a:rPr>
              <a:t> of Memory.</a:t>
            </a:r>
            <a:endParaRPr>
              <a:solidFill>
                <a:srgbClr val="1F1300"/>
              </a:solidFill>
            </a:endParaRPr>
          </a:p>
          <a:p>
            <a:pPr indent="0" lvl="0" marL="9144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rgbClr val="1F1300"/>
              </a:solidFill>
            </a:endParaRPr>
          </a:p>
        </p:txBody>
      </p:sp>
      <p:pic>
        <p:nvPicPr>
          <p:cNvPr id="159" name="Google Shape;15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2425" y="1129375"/>
            <a:ext cx="4863101" cy="353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6"/>
          <p:cNvSpPr txBox="1"/>
          <p:nvPr/>
        </p:nvSpPr>
        <p:spPr>
          <a:xfrm>
            <a:off x="4630575" y="4410050"/>
            <a:ext cx="40668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</a:rPr>
              <a:t>Ref: https://www.mouser.com/images/marketingid/2021/img/134666503.png</a:t>
            </a:r>
            <a:endParaRPr sz="9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7"/>
          <p:cNvSpPr txBox="1"/>
          <p:nvPr>
            <p:ph type="title"/>
          </p:nvPr>
        </p:nvSpPr>
        <p:spPr>
          <a:xfrm>
            <a:off x="311700" y="445025"/>
            <a:ext cx="8379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Heterogeneous Computing Elements</a:t>
            </a:r>
            <a:endParaRPr/>
          </a:p>
        </p:txBody>
      </p:sp>
      <p:sp>
        <p:nvSpPr>
          <p:cNvPr id="166" name="Google Shape;166;p27"/>
          <p:cNvSpPr txBox="1"/>
          <p:nvPr>
            <p:ph idx="1" type="body"/>
          </p:nvPr>
        </p:nvSpPr>
        <p:spPr>
          <a:xfrm>
            <a:off x="311700" y="1152475"/>
            <a:ext cx="3177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RP</a:t>
            </a:r>
            <a:r>
              <a:rPr lang="en">
                <a:solidFill>
                  <a:srgbClr val="1F1300"/>
                </a:solidFill>
              </a:rPr>
              <a:t>U</a:t>
            </a:r>
            <a:endParaRPr>
              <a:solidFill>
                <a:srgbClr val="1F13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1F1300"/>
              </a:buClr>
              <a:buSzPts val="1400"/>
              <a:buChar char="○"/>
            </a:pPr>
            <a:r>
              <a:rPr lang="en">
                <a:solidFill>
                  <a:srgbClr val="1F1300"/>
                </a:solidFill>
              </a:rPr>
              <a:t>Real time processor</a:t>
            </a:r>
            <a:endParaRPr>
              <a:solidFill>
                <a:srgbClr val="1F13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1F1300"/>
              </a:buClr>
              <a:buSzPts val="1400"/>
              <a:buChar char="○"/>
            </a:pPr>
            <a:r>
              <a:rPr lang="en">
                <a:solidFill>
                  <a:srgbClr val="1F1300"/>
                </a:solidFill>
              </a:rPr>
              <a:t>Bare metal</a:t>
            </a:r>
            <a:endParaRPr>
              <a:solidFill>
                <a:srgbClr val="1F13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F1300"/>
              </a:buClr>
              <a:buSzPts val="1800"/>
              <a:buAutoNum type="arabicPeriod"/>
            </a:pPr>
            <a:r>
              <a:rPr lang="en">
                <a:solidFill>
                  <a:srgbClr val="1F1300"/>
                </a:solidFill>
              </a:rPr>
              <a:t>APU</a:t>
            </a:r>
            <a:endParaRPr>
              <a:solidFill>
                <a:srgbClr val="1F13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1F1300"/>
              </a:buClr>
              <a:buSzPts val="1400"/>
              <a:buChar char="○"/>
            </a:pPr>
            <a:r>
              <a:rPr lang="en">
                <a:solidFill>
                  <a:srgbClr val="1F1300"/>
                </a:solidFill>
              </a:rPr>
              <a:t>4 ARM A53 processors</a:t>
            </a:r>
            <a:endParaRPr>
              <a:solidFill>
                <a:srgbClr val="1F13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1F1300"/>
              </a:buClr>
              <a:buSzPts val="1400"/>
              <a:buChar char="○"/>
            </a:pPr>
            <a:r>
              <a:rPr lang="en">
                <a:solidFill>
                  <a:srgbClr val="1F1300"/>
                </a:solidFill>
              </a:rPr>
              <a:t>Linux-based OS</a:t>
            </a:r>
            <a:endParaRPr>
              <a:solidFill>
                <a:srgbClr val="1F13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F1300"/>
              </a:buClr>
              <a:buSzPts val="1800"/>
              <a:buAutoNum type="arabicPeriod"/>
            </a:pPr>
            <a:r>
              <a:rPr lang="en">
                <a:solidFill>
                  <a:srgbClr val="1F1300"/>
                </a:solidFill>
              </a:rPr>
              <a:t>DPU</a:t>
            </a:r>
            <a:endParaRPr>
              <a:solidFill>
                <a:srgbClr val="1F13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1F1300"/>
              </a:buClr>
              <a:buSzPts val="1400"/>
              <a:buChar char="○"/>
            </a:pPr>
            <a:r>
              <a:rPr lang="en">
                <a:solidFill>
                  <a:srgbClr val="1F1300"/>
                </a:solidFill>
              </a:rPr>
              <a:t>Deep Learning Processor</a:t>
            </a:r>
            <a:endParaRPr>
              <a:solidFill>
                <a:srgbClr val="1F13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1F1300"/>
              </a:buClr>
              <a:buSzPts val="1400"/>
              <a:buChar char="○"/>
            </a:pPr>
            <a:r>
              <a:rPr lang="en">
                <a:solidFill>
                  <a:srgbClr val="1F1300"/>
                </a:solidFill>
              </a:rPr>
              <a:t>FPGA ML Accelerator</a:t>
            </a:r>
            <a:endParaRPr>
              <a:solidFill>
                <a:srgbClr val="1F1300"/>
              </a:solidFill>
            </a:endParaRPr>
          </a:p>
        </p:txBody>
      </p:sp>
      <p:sp>
        <p:nvSpPr>
          <p:cNvPr id="167" name="Google Shape;167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68" name="Google Shape;16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96200" y="1071875"/>
            <a:ext cx="4576251" cy="398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8"/>
          <p:cNvSpPr txBox="1"/>
          <p:nvPr>
            <p:ph type="title"/>
          </p:nvPr>
        </p:nvSpPr>
        <p:spPr>
          <a:xfrm>
            <a:off x="311700" y="445025"/>
            <a:ext cx="8379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DPU Details</a:t>
            </a:r>
            <a:endParaRPr/>
          </a:p>
        </p:txBody>
      </p:sp>
      <p:sp>
        <p:nvSpPr>
          <p:cNvPr id="174" name="Google Shape;174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DPU can perform ML calculations with high parallelization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Instantiated in FPGA fabric as a systolic array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Takes instructions like any other processor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Instructions are compiled from the ML model into a *.xmodel file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APU feeds instructions to the DPU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75" name="Google Shape;175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6" name="Google Shape;176;p28"/>
          <p:cNvSpPr txBox="1"/>
          <p:nvPr/>
        </p:nvSpPr>
        <p:spPr>
          <a:xfrm>
            <a:off x="2146000" y="3191325"/>
            <a:ext cx="3883500" cy="13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9"/>
          <p:cNvSpPr txBox="1"/>
          <p:nvPr>
            <p:ph type="title"/>
          </p:nvPr>
        </p:nvSpPr>
        <p:spPr>
          <a:xfrm>
            <a:off x="311700" y="445025"/>
            <a:ext cx="8379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Heterogeneous Communication</a:t>
            </a:r>
            <a:endParaRPr/>
          </a:p>
        </p:txBody>
      </p:sp>
      <p:sp>
        <p:nvSpPr>
          <p:cNvPr id="182" name="Google Shape;182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3" name="Google Shape;183;p29"/>
          <p:cNvSpPr txBox="1"/>
          <p:nvPr>
            <p:ph idx="1" type="body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F1300"/>
              </a:buClr>
              <a:buSzPts val="1800"/>
              <a:buChar char="●"/>
            </a:pPr>
            <a:r>
              <a:rPr lang="en"/>
              <a:t>OpenAMP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1F1300"/>
              </a:buClr>
              <a:buSzPts val="1400"/>
              <a:buChar char="○"/>
            </a:pPr>
            <a:r>
              <a:rPr lang="en">
                <a:solidFill>
                  <a:srgbClr val="1F1300"/>
                </a:solidFill>
              </a:rPr>
              <a:t>Framework facilitating communication between </a:t>
            </a:r>
            <a:r>
              <a:rPr lang="en">
                <a:solidFill>
                  <a:srgbClr val="1F1300"/>
                </a:solidFill>
              </a:rPr>
              <a:t>heterogeneous</a:t>
            </a:r>
            <a:r>
              <a:rPr lang="en">
                <a:solidFill>
                  <a:srgbClr val="1F1300"/>
                </a:solidFill>
              </a:rPr>
              <a:t> computing elements.</a:t>
            </a:r>
            <a:endParaRPr>
              <a:solidFill>
                <a:srgbClr val="1F13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1F1300"/>
              </a:buClr>
              <a:buSzPts val="1400"/>
              <a:buChar char="○"/>
            </a:pPr>
            <a:r>
              <a:rPr lang="en">
                <a:solidFill>
                  <a:srgbClr val="1F1300"/>
                </a:solidFill>
              </a:rPr>
              <a:t>Allows sending small messages between APU and RPU via a shared memory region</a:t>
            </a:r>
            <a:endParaRPr>
              <a:solidFill>
                <a:srgbClr val="1F13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F1300"/>
              </a:buClr>
              <a:buSzPts val="1800"/>
              <a:buChar char="●"/>
            </a:pPr>
            <a:r>
              <a:rPr lang="en"/>
              <a:t>Libmetal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OpenAMP only allows small messages 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Need to transfer entire image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Libmetal enables management of large shared memory regions</a:t>
            </a:r>
            <a:endParaRPr>
              <a:solidFill>
                <a:schemeClr val="dk1"/>
              </a:solidFill>
            </a:endParaRPr>
          </a:p>
          <a:p>
            <a:pPr indent="0" lvl="0" marL="9144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rgbClr val="1F1300"/>
              </a:solidFill>
            </a:endParaRPr>
          </a:p>
        </p:txBody>
      </p:sp>
      <p:pic>
        <p:nvPicPr>
          <p:cNvPr id="184" name="Google Shape;18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1075" y="2046288"/>
            <a:ext cx="4200525" cy="162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0"/>
          <p:cNvSpPr txBox="1"/>
          <p:nvPr>
            <p:ph type="title"/>
          </p:nvPr>
        </p:nvSpPr>
        <p:spPr>
          <a:xfrm>
            <a:off x="311700" y="445025"/>
            <a:ext cx="8379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Software Tools by Processing Unit</a:t>
            </a:r>
            <a:endParaRPr/>
          </a:p>
        </p:txBody>
      </p:sp>
      <p:sp>
        <p:nvSpPr>
          <p:cNvPr id="190" name="Google Shape;190;p30"/>
          <p:cNvSpPr txBox="1"/>
          <p:nvPr>
            <p:ph idx="1" type="body"/>
          </p:nvPr>
        </p:nvSpPr>
        <p:spPr>
          <a:xfrm>
            <a:off x="311700" y="1152475"/>
            <a:ext cx="4063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RPU code developed with Xilinx Vitis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APU code developed directly on board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Hardware design created and synthesized using Xilinx Vivado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92" name="Google Shape;192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8074" y="958624"/>
            <a:ext cx="3842900" cy="396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1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Challenges </a:t>
            </a:r>
            <a:r>
              <a:rPr lang="en"/>
              <a:t>Overcome</a:t>
            </a:r>
            <a:endParaRPr/>
          </a:p>
        </p:txBody>
      </p:sp>
      <p:sp>
        <p:nvSpPr>
          <p:cNvPr id="198" name="Google Shape;198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</a:t>
            </a:r>
            <a:endParaRPr/>
          </a:p>
        </p:txBody>
      </p:sp>
      <p:sp>
        <p:nvSpPr>
          <p:cNvPr id="68" name="Google Shape;68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2"/>
          <p:cNvSpPr txBox="1"/>
          <p:nvPr>
            <p:ph type="title"/>
          </p:nvPr>
        </p:nvSpPr>
        <p:spPr>
          <a:xfrm>
            <a:off x="311700" y="445025"/>
            <a:ext cx="8379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Accomplishments</a:t>
            </a:r>
            <a:endParaRPr/>
          </a:p>
        </p:txBody>
      </p:sp>
      <p:sp>
        <p:nvSpPr>
          <p:cNvPr id="204" name="Google Shape;204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5" name="Google Shape;205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F1300"/>
              </a:buClr>
              <a:buSzPts val="1800"/>
              <a:buChar char="●"/>
            </a:pPr>
            <a:r>
              <a:rPr lang="en">
                <a:solidFill>
                  <a:srgbClr val="1F1300"/>
                </a:solidFill>
              </a:rPr>
              <a:t>Compile custom operating system (petalinux)</a:t>
            </a:r>
            <a:endParaRPr>
              <a:solidFill>
                <a:srgbClr val="1F13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1F1300"/>
              </a:buClr>
              <a:buSzPts val="1400"/>
              <a:buChar char="○"/>
            </a:pPr>
            <a:r>
              <a:rPr lang="en">
                <a:solidFill>
                  <a:srgbClr val="1F1300"/>
                </a:solidFill>
              </a:rPr>
              <a:t>Careful creation of memory regions</a:t>
            </a:r>
            <a:endParaRPr>
              <a:solidFill>
                <a:srgbClr val="1F13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1F1300"/>
              </a:buClr>
              <a:buSzPts val="1400"/>
              <a:buChar char="○"/>
            </a:pPr>
            <a:r>
              <a:rPr lang="en">
                <a:solidFill>
                  <a:srgbClr val="1F1300"/>
                </a:solidFill>
              </a:rPr>
              <a:t>Must compile with correct kernel settings and packages</a:t>
            </a:r>
            <a:endParaRPr>
              <a:solidFill>
                <a:srgbClr val="1F13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F1300"/>
              </a:buClr>
              <a:buSzPts val="1800"/>
              <a:buChar char="●"/>
            </a:pPr>
            <a:r>
              <a:rPr lang="en">
                <a:solidFill>
                  <a:srgbClr val="1F1300"/>
                </a:solidFill>
              </a:rPr>
              <a:t>Created and </a:t>
            </a:r>
            <a:r>
              <a:rPr lang="en">
                <a:solidFill>
                  <a:srgbClr val="1F1300"/>
                </a:solidFill>
              </a:rPr>
              <a:t>synthesized</a:t>
            </a:r>
            <a:r>
              <a:rPr lang="en">
                <a:solidFill>
                  <a:srgbClr val="1F1300"/>
                </a:solidFill>
              </a:rPr>
              <a:t> hardware design for FPGA</a:t>
            </a:r>
            <a:endParaRPr>
              <a:solidFill>
                <a:srgbClr val="1F13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F1300"/>
              </a:buClr>
              <a:buSzPts val="1800"/>
              <a:buChar char="●"/>
            </a:pPr>
            <a:r>
              <a:rPr lang="en">
                <a:solidFill>
                  <a:srgbClr val="1F1300"/>
                </a:solidFill>
              </a:rPr>
              <a:t>Trained </a:t>
            </a:r>
            <a:r>
              <a:rPr lang="en"/>
              <a:t>the provided</a:t>
            </a:r>
            <a:r>
              <a:rPr lang="en">
                <a:solidFill>
                  <a:srgbClr val="1F1300"/>
                </a:solidFill>
              </a:rPr>
              <a:t> machine learning algorithm</a:t>
            </a:r>
            <a:endParaRPr>
              <a:solidFill>
                <a:srgbClr val="1F13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F1300"/>
              </a:buClr>
              <a:buSzPts val="1800"/>
              <a:buChar char="●"/>
            </a:pPr>
            <a:r>
              <a:rPr lang="en">
                <a:solidFill>
                  <a:srgbClr val="1F1300"/>
                </a:solidFill>
              </a:rPr>
              <a:t>Compiled XIR model of our trained machine learning algorithm</a:t>
            </a:r>
            <a:endParaRPr>
              <a:solidFill>
                <a:srgbClr val="1F13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F1300"/>
              </a:buClr>
              <a:buSzPts val="1800"/>
              <a:buChar char="●"/>
            </a:pPr>
            <a:r>
              <a:rPr lang="en">
                <a:solidFill>
                  <a:srgbClr val="1F1300"/>
                </a:solidFill>
              </a:rPr>
              <a:t>Implemented</a:t>
            </a:r>
            <a:r>
              <a:rPr lang="en">
                <a:solidFill>
                  <a:srgbClr val="1F1300"/>
                </a:solidFill>
              </a:rPr>
              <a:t> an algorithm for passing messages between </a:t>
            </a:r>
            <a:r>
              <a:rPr lang="en">
                <a:solidFill>
                  <a:srgbClr val="1F1300"/>
                </a:solidFill>
              </a:rPr>
              <a:t>heterogeneous</a:t>
            </a:r>
            <a:r>
              <a:rPr lang="en">
                <a:solidFill>
                  <a:srgbClr val="1F1300"/>
                </a:solidFill>
              </a:rPr>
              <a:t> computing modules</a:t>
            </a:r>
            <a:endParaRPr>
              <a:solidFill>
                <a:srgbClr val="1F13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Accelerated model inference running on board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3"/>
          <p:cNvSpPr txBox="1"/>
          <p:nvPr>
            <p:ph type="title"/>
          </p:nvPr>
        </p:nvSpPr>
        <p:spPr>
          <a:xfrm>
            <a:off x="311700" y="445025"/>
            <a:ext cx="8379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Testing</a:t>
            </a:r>
            <a:endParaRPr/>
          </a:p>
        </p:txBody>
      </p:sp>
      <p:sp>
        <p:nvSpPr>
          <p:cNvPr id="211" name="Google Shape;211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Testing was performed on the Kria board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Video frames outside of training dataset were put on Kria f</a:t>
            </a:r>
            <a:r>
              <a:rPr lang="en">
                <a:solidFill>
                  <a:schemeClr val="dk1"/>
                </a:solidFill>
              </a:rPr>
              <a:t>ile system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APU used DPU installed on FPGA to perform model inference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Results were compared to ground truth from dataset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We achieved RMSE of 2.54 pixels and 220 frames per second, meeting our accuracy and throughput objectives 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212" name="Google Shape;212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4"/>
          <p:cNvSpPr txBox="1"/>
          <p:nvPr>
            <p:ph type="title"/>
          </p:nvPr>
        </p:nvSpPr>
        <p:spPr>
          <a:xfrm>
            <a:off x="311700" y="445025"/>
            <a:ext cx="8379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Marabou</a:t>
            </a:r>
            <a:endParaRPr/>
          </a:p>
        </p:txBody>
      </p:sp>
      <p:sp>
        <p:nvSpPr>
          <p:cNvPr id="218" name="Google Shape;218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F1300"/>
              </a:buClr>
              <a:buSzPts val="1800"/>
              <a:buChar char="●"/>
            </a:pPr>
            <a:r>
              <a:rPr lang="en"/>
              <a:t>Originally Neural Network Verification was a goal of our project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F1300"/>
              </a:buClr>
              <a:buSzPts val="1800"/>
              <a:buChar char="●"/>
            </a:pPr>
            <a:r>
              <a:rPr lang="en">
                <a:solidFill>
                  <a:srgbClr val="1F1300"/>
                </a:solidFill>
              </a:rPr>
              <a:t>NN verification proves that the NN meets specification and does </a:t>
            </a:r>
            <a:r>
              <a:rPr lang="en">
                <a:solidFill>
                  <a:srgbClr val="1F1300"/>
                </a:solidFill>
              </a:rPr>
              <a:t>nothing</a:t>
            </a:r>
            <a:r>
              <a:rPr lang="en">
                <a:solidFill>
                  <a:srgbClr val="1F1300"/>
                </a:solidFill>
              </a:rPr>
              <a:t> else</a:t>
            </a:r>
            <a:endParaRPr>
              <a:solidFill>
                <a:srgbClr val="1F13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Marabou uses formal methods for verification of NN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We learned that formal methods is computationally expensive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Currently, only possible to verify very small networks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Our network was too big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19" name="Google Shape;219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5"/>
          <p:cNvSpPr txBox="1"/>
          <p:nvPr>
            <p:ph type="title"/>
          </p:nvPr>
        </p:nvSpPr>
        <p:spPr>
          <a:xfrm>
            <a:off x="311700" y="445025"/>
            <a:ext cx="8379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Gantt Chart/Project Schedule</a:t>
            </a:r>
            <a:endParaRPr/>
          </a:p>
        </p:txBody>
      </p:sp>
      <p:sp>
        <p:nvSpPr>
          <p:cNvPr id="225" name="Google Shape;225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26" name="Google Shape;22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200" y="1487778"/>
            <a:ext cx="8691601" cy="27053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6"/>
          <p:cNvSpPr txBox="1"/>
          <p:nvPr>
            <p:ph type="title"/>
          </p:nvPr>
        </p:nvSpPr>
        <p:spPr>
          <a:xfrm>
            <a:off x="311700" y="445025"/>
            <a:ext cx="8379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Next Steps</a:t>
            </a:r>
            <a:endParaRPr/>
          </a:p>
        </p:txBody>
      </p:sp>
      <p:sp>
        <p:nvSpPr>
          <p:cNvPr id="232" name="Google Shape;232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F1300"/>
              </a:buClr>
              <a:buSzPts val="1800"/>
              <a:buChar char="●"/>
            </a:pPr>
            <a:r>
              <a:rPr lang="en">
                <a:solidFill>
                  <a:srgbClr val="1F1300"/>
                </a:solidFill>
              </a:rPr>
              <a:t>Receive image feed from camera</a:t>
            </a:r>
            <a:endParaRPr>
              <a:solidFill>
                <a:srgbClr val="1F13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F1300"/>
              </a:buClr>
              <a:buSzPts val="1800"/>
              <a:buChar char="●"/>
            </a:pPr>
            <a:r>
              <a:rPr lang="en">
                <a:solidFill>
                  <a:srgbClr val="1F1300"/>
                </a:solidFill>
              </a:rPr>
              <a:t>Integrate with larger project</a:t>
            </a:r>
            <a:endParaRPr>
              <a:solidFill>
                <a:srgbClr val="1F13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F1300"/>
              </a:buClr>
              <a:buSzPts val="1800"/>
              <a:buChar char="●"/>
            </a:pPr>
            <a:r>
              <a:rPr lang="en">
                <a:solidFill>
                  <a:srgbClr val="1F1300"/>
                </a:solidFill>
              </a:rPr>
              <a:t>Reduce error of neural network</a:t>
            </a:r>
            <a:endParaRPr>
              <a:solidFill>
                <a:srgbClr val="1F13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F1300"/>
              </a:buClr>
              <a:buSzPts val="1800"/>
              <a:buChar char="●"/>
            </a:pPr>
            <a:r>
              <a:rPr lang="en">
                <a:solidFill>
                  <a:srgbClr val="1F1300"/>
                </a:solidFill>
              </a:rPr>
              <a:t>Verify neural network</a:t>
            </a:r>
            <a:endParaRPr>
              <a:solidFill>
                <a:srgbClr val="1F13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F1300"/>
              </a:buClr>
              <a:buSzPts val="1800"/>
              <a:buChar char="●"/>
            </a:pPr>
            <a:r>
              <a:rPr lang="en">
                <a:solidFill>
                  <a:srgbClr val="1F1300"/>
                </a:solidFill>
              </a:rPr>
              <a:t>Optimize processing algorithms to achieve higher frames per second</a:t>
            </a:r>
            <a:endParaRPr>
              <a:solidFill>
                <a:srgbClr val="1F1300"/>
              </a:solidFill>
            </a:endParaRPr>
          </a:p>
        </p:txBody>
      </p:sp>
      <p:sp>
        <p:nvSpPr>
          <p:cNvPr id="233" name="Google Shape;233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7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Questions?</a:t>
            </a:r>
            <a:endParaRPr/>
          </a:p>
        </p:txBody>
      </p:sp>
      <p:sp>
        <p:nvSpPr>
          <p:cNvPr id="239" name="Google Shape;239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END</a:t>
            </a:r>
            <a:endParaRPr/>
          </a:p>
        </p:txBody>
      </p:sp>
      <p:sp>
        <p:nvSpPr>
          <p:cNvPr id="245" name="Google Shape;245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9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END</a:t>
            </a:r>
            <a:endParaRPr/>
          </a:p>
        </p:txBody>
      </p:sp>
      <p:sp>
        <p:nvSpPr>
          <p:cNvPr id="251" name="Google Shape;251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0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END</a:t>
            </a:r>
            <a:endParaRPr/>
          </a:p>
        </p:txBody>
      </p:sp>
      <p:sp>
        <p:nvSpPr>
          <p:cNvPr id="257" name="Google Shape;257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1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Appendix</a:t>
            </a:r>
            <a:endParaRPr/>
          </a:p>
        </p:txBody>
      </p:sp>
      <p:sp>
        <p:nvSpPr>
          <p:cNvPr id="263" name="Google Shape;263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/>
          <p:nvPr>
            <p:ph type="title"/>
          </p:nvPr>
        </p:nvSpPr>
        <p:spPr>
          <a:xfrm>
            <a:off x="311700" y="445025"/>
            <a:ext cx="8379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Project</a:t>
            </a:r>
            <a:endParaRPr/>
          </a:p>
        </p:txBody>
      </p:sp>
      <p:sp>
        <p:nvSpPr>
          <p:cNvPr id="74" name="Google Shape;74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5" name="Google Shape;75;p15"/>
          <p:cNvSpPr txBox="1"/>
          <p:nvPr>
            <p:ph idx="1" type="body"/>
          </p:nvPr>
        </p:nvSpPr>
        <p:spPr>
          <a:xfrm>
            <a:off x="311700" y="1152475"/>
            <a:ext cx="4233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Problem</a:t>
            </a:r>
            <a:endParaRPr u="sng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Eye tracking can require very high frame rates (200+ FPS) to correctly capture some eye movement patterns, such as the saccade.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 It is difficult to achieve these frame rates in an embedded system.</a:t>
            </a:r>
            <a:endParaRPr/>
          </a:p>
        </p:txBody>
      </p:sp>
      <p:sp>
        <p:nvSpPr>
          <p:cNvPr id="76" name="Google Shape;76;p15"/>
          <p:cNvSpPr txBox="1"/>
          <p:nvPr/>
        </p:nvSpPr>
        <p:spPr>
          <a:xfrm>
            <a:off x="4544700" y="1152475"/>
            <a:ext cx="4301400" cy="35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rgbClr val="1F1300"/>
                </a:solidFill>
              </a:rPr>
              <a:t>Solution</a:t>
            </a:r>
            <a:endParaRPr sz="1800">
              <a:solidFill>
                <a:srgbClr val="1F13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F1300"/>
                </a:solidFill>
              </a:rPr>
              <a:t>Accurate and fast eye tracking can be achieved using:</a:t>
            </a:r>
            <a:endParaRPr sz="1800">
              <a:solidFill>
                <a:srgbClr val="1F1300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1F1300"/>
              </a:buClr>
              <a:buSzPts val="1800"/>
              <a:buChar char="●"/>
            </a:pPr>
            <a:r>
              <a:rPr lang="en" sz="1800">
                <a:solidFill>
                  <a:srgbClr val="1F1300"/>
                </a:solidFill>
              </a:rPr>
              <a:t>Heterogeneous hardware specialized for machine learning (ML)</a:t>
            </a:r>
            <a:endParaRPr sz="1800">
              <a:solidFill>
                <a:srgbClr val="1F1300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1300"/>
              </a:buClr>
              <a:buSzPts val="1800"/>
              <a:buChar char="●"/>
            </a:pPr>
            <a:r>
              <a:rPr lang="en" sz="1800">
                <a:solidFill>
                  <a:srgbClr val="1F1300"/>
                </a:solidFill>
              </a:rPr>
              <a:t>Implemented on a field programmable gate array system on chip (FPGA SOC)</a:t>
            </a:r>
            <a:endParaRPr sz="1800">
              <a:solidFill>
                <a:srgbClr val="1F1300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1300"/>
              </a:buClr>
              <a:buSzPts val="1800"/>
              <a:buChar char="●"/>
            </a:pPr>
            <a:r>
              <a:rPr lang="en" sz="1800">
                <a:solidFill>
                  <a:srgbClr val="1F1300"/>
                </a:solidFill>
              </a:rPr>
              <a:t>Using a custom ML model.</a:t>
            </a:r>
            <a:endParaRPr sz="1800">
              <a:solidFill>
                <a:srgbClr val="1F1300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2"/>
          <p:cNvSpPr txBox="1"/>
          <p:nvPr>
            <p:ph type="title"/>
          </p:nvPr>
        </p:nvSpPr>
        <p:spPr>
          <a:xfrm>
            <a:off x="311700" y="445025"/>
            <a:ext cx="8379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Resources</a:t>
            </a:r>
            <a:endParaRPr/>
          </a:p>
        </p:txBody>
      </p:sp>
      <p:sp>
        <p:nvSpPr>
          <p:cNvPr id="269" name="Google Shape;269;p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0" name="Google Shape;270;p4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F1300"/>
              </a:buClr>
              <a:buSzPts val="1800"/>
              <a:buChar char="●"/>
            </a:pPr>
            <a:r>
              <a:rPr lang="en"/>
              <a:t>TEyeD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https://arxiv.org/pdf/2102.02115v3.pdf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F1300"/>
              </a:buClr>
              <a:buSzPts val="1800"/>
              <a:buChar char="●"/>
            </a:pPr>
            <a:r>
              <a:rPr lang="en"/>
              <a:t>NN Verification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https://aisafety.stanford.edu/marabou/fomlas19.html#/sec-architecture-overview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u="sng">
                <a:solidFill>
                  <a:schemeClr val="hlink"/>
                </a:solidFill>
                <a:hlinkClick r:id="rId5"/>
              </a:rPr>
              <a:t>https://www.youtube.com/watch?v=KiKS_zaPb64</a:t>
            </a:r>
            <a:r>
              <a:rPr lang="en"/>
              <a:t>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F1300"/>
              </a:buClr>
              <a:buSzPts val="1800"/>
              <a:buChar char="●"/>
            </a:pPr>
            <a:r>
              <a:rPr lang="en">
                <a:solidFill>
                  <a:srgbClr val="1F1300"/>
                </a:solidFill>
              </a:rPr>
              <a:t>Remodnav</a:t>
            </a:r>
            <a:endParaRPr>
              <a:solidFill>
                <a:srgbClr val="1F13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>
                <a:solidFill>
                  <a:srgbClr val="1F1300"/>
                </a:solidFill>
              </a:rPr>
              <a:t>Dar, A.H., Wagner, A.S. &amp; Hanke, M. REMoDNaV: robust eye-movement classification for dynamic stimulation. Behav Res 53, 399–414 (2021). </a:t>
            </a:r>
            <a:r>
              <a:rPr lang="en" u="sng">
                <a:solidFill>
                  <a:schemeClr val="hlink"/>
                </a:solidFill>
                <a:hlinkClick r:id="rId6"/>
              </a:rPr>
              <a:t>https://doi.org/10.3758/s13428-020-01428-x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Requirements</a:t>
            </a:r>
            <a:endParaRPr/>
          </a:p>
        </p:txBody>
      </p:sp>
      <p:sp>
        <p:nvSpPr>
          <p:cNvPr id="82" name="Google Shape;82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/>
          <p:nvPr>
            <p:ph type="title"/>
          </p:nvPr>
        </p:nvSpPr>
        <p:spPr>
          <a:xfrm>
            <a:off x="311700" y="445025"/>
            <a:ext cx="8379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Requirements: Functional</a:t>
            </a:r>
            <a:endParaRPr/>
          </a:p>
        </p:txBody>
      </p:sp>
      <p:sp>
        <p:nvSpPr>
          <p:cNvPr id="88" name="Google Shape;88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9" name="Google Shape;89;p17"/>
          <p:cNvSpPr txBox="1"/>
          <p:nvPr>
            <p:ph idx="1" type="body"/>
          </p:nvPr>
        </p:nvSpPr>
        <p:spPr>
          <a:xfrm>
            <a:off x="311700" y="1152475"/>
            <a:ext cx="4233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u="sng"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 u="sng"/>
              <a:t>Functional</a:t>
            </a:r>
            <a:endParaRPr u="sng"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rgbClr val="1F1300"/>
              </a:buClr>
              <a:buSzPts val="1800"/>
              <a:buChar char="●"/>
            </a:pPr>
            <a:r>
              <a:rPr lang="en">
                <a:solidFill>
                  <a:srgbClr val="1F1300"/>
                </a:solidFill>
              </a:rPr>
              <a:t>Take in </a:t>
            </a:r>
            <a:r>
              <a:rPr lang="en"/>
              <a:t>many images of eyes</a:t>
            </a:r>
            <a:endParaRPr>
              <a:solidFill>
                <a:srgbClr val="1F13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F1300"/>
              </a:buClr>
              <a:buSzPts val="1800"/>
              <a:buChar char="●"/>
            </a:pPr>
            <a:r>
              <a:rPr lang="en">
                <a:solidFill>
                  <a:srgbClr val="1F1300"/>
                </a:solidFill>
              </a:rPr>
              <a:t>Output position of pupil and open/close state</a:t>
            </a:r>
            <a:endParaRPr>
              <a:solidFill>
                <a:srgbClr val="1F13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90" name="Google Shape;9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4700" y="1307601"/>
            <a:ext cx="4301400" cy="320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/>
          <p:nvPr>
            <p:ph type="title"/>
          </p:nvPr>
        </p:nvSpPr>
        <p:spPr>
          <a:xfrm>
            <a:off x="311700" y="445025"/>
            <a:ext cx="8379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Requirements: Nonfunctional</a:t>
            </a:r>
            <a:endParaRPr/>
          </a:p>
        </p:txBody>
      </p:sp>
      <p:sp>
        <p:nvSpPr>
          <p:cNvPr id="96" name="Google Shape;96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7" name="Google Shape;97;p18"/>
          <p:cNvSpPr txBox="1"/>
          <p:nvPr/>
        </p:nvSpPr>
        <p:spPr>
          <a:xfrm>
            <a:off x="4544700" y="1152475"/>
            <a:ext cx="4301400" cy="35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rgbClr val="1F1300"/>
                </a:solidFill>
              </a:rPr>
              <a:t>Nonfunctional:</a:t>
            </a:r>
            <a:endParaRPr sz="1800">
              <a:solidFill>
                <a:srgbClr val="1F1300"/>
              </a:solidFill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1F1300"/>
              </a:buClr>
              <a:buSzPts val="1500"/>
              <a:buChar char="●"/>
            </a:pPr>
            <a:r>
              <a:rPr lang="en" sz="1500">
                <a:solidFill>
                  <a:srgbClr val="1F1300"/>
                </a:solidFill>
              </a:rPr>
              <a:t>Process each frame of a video feed with enough throughput to keep up with incoming images</a:t>
            </a:r>
            <a:endParaRPr sz="1500">
              <a:solidFill>
                <a:srgbClr val="1F1300"/>
              </a:solidFill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1300"/>
              </a:buClr>
              <a:buSzPts val="1500"/>
              <a:buChar char="●"/>
            </a:pPr>
            <a:r>
              <a:rPr lang="en" sz="1500">
                <a:solidFill>
                  <a:srgbClr val="1F1300"/>
                </a:solidFill>
              </a:rPr>
              <a:t>Root Mean Squared Error (RMSE) of pupil position estimation must be within 3 pixels of the ground truth</a:t>
            </a:r>
            <a:endParaRPr sz="1500">
              <a:solidFill>
                <a:srgbClr val="1F1300"/>
              </a:solidFill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1300"/>
              </a:buClr>
              <a:buSzPts val="1500"/>
              <a:buChar char="●"/>
            </a:pPr>
            <a:r>
              <a:rPr lang="en" sz="1500">
                <a:solidFill>
                  <a:srgbClr val="1F1300"/>
                </a:solidFill>
              </a:rPr>
              <a:t>Usage of the Real-time Processing Units (RPU) to enable response to hard time constraints</a:t>
            </a:r>
            <a:endParaRPr sz="1500">
              <a:solidFill>
                <a:srgbClr val="1F1300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rgbClr val="1F1300"/>
                </a:solidFill>
              </a:rPr>
              <a:t>Constraint:</a:t>
            </a:r>
            <a:endParaRPr sz="1800">
              <a:solidFill>
                <a:srgbClr val="1F1300"/>
              </a:solidFill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1F1300"/>
              </a:buClr>
              <a:buSzPts val="1500"/>
              <a:buChar char="●"/>
            </a:pPr>
            <a:r>
              <a:rPr lang="en" sz="1500">
                <a:solidFill>
                  <a:srgbClr val="1F1300"/>
                </a:solidFill>
              </a:rPr>
              <a:t>Restricted to the Kria KV260 platform</a:t>
            </a:r>
            <a:endParaRPr sz="1500">
              <a:solidFill>
                <a:srgbClr val="1F1300"/>
              </a:solidFill>
            </a:endParaRPr>
          </a:p>
        </p:txBody>
      </p:sp>
      <p:pic>
        <p:nvPicPr>
          <p:cNvPr id="98" name="Google Shape;9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577788"/>
            <a:ext cx="4239898" cy="26602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/>
          <p:nvPr>
            <p:ph type="title"/>
          </p:nvPr>
        </p:nvSpPr>
        <p:spPr>
          <a:xfrm>
            <a:off x="311700" y="445025"/>
            <a:ext cx="8379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Possible Use Cases</a:t>
            </a:r>
            <a:endParaRPr/>
          </a:p>
        </p:txBody>
      </p:sp>
      <p:sp>
        <p:nvSpPr>
          <p:cNvPr id="104" name="Google Shape;104;p19"/>
          <p:cNvSpPr txBox="1"/>
          <p:nvPr>
            <p:ph idx="1" type="body"/>
          </p:nvPr>
        </p:nvSpPr>
        <p:spPr>
          <a:xfrm>
            <a:off x="311700" y="1152475"/>
            <a:ext cx="4541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F1300"/>
              </a:buClr>
              <a:buSzPts val="1800"/>
              <a:buChar char="●"/>
            </a:pPr>
            <a:r>
              <a:rPr lang="en"/>
              <a:t>Knowing</a:t>
            </a:r>
            <a:r>
              <a:rPr lang="en"/>
              <a:t> the human’s eye movement tells you a lot about the state of that human.</a:t>
            </a:r>
            <a:r>
              <a:rPr lang="en"/>
              <a:t>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F1300"/>
              </a:buClr>
              <a:buSzPts val="1800"/>
              <a:buChar char="●"/>
            </a:pPr>
            <a:r>
              <a:rPr lang="en">
                <a:solidFill>
                  <a:srgbClr val="1F1300"/>
                </a:solidFill>
              </a:rPr>
              <a:t>This is helpful in cases where we want to, for example:</a:t>
            </a:r>
            <a:endParaRPr>
              <a:solidFill>
                <a:srgbClr val="1F1300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1F1300"/>
              </a:buClr>
              <a:buSzPts val="1600"/>
              <a:buChar char="○"/>
            </a:pPr>
            <a:r>
              <a:rPr lang="en" sz="1600">
                <a:solidFill>
                  <a:srgbClr val="1F1300"/>
                </a:solidFill>
              </a:rPr>
              <a:t>Monitor vehicle drivers (planes, automobiles, heavy machinery)</a:t>
            </a:r>
            <a:endParaRPr sz="1600">
              <a:solidFill>
                <a:srgbClr val="1F1300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1F1300"/>
              </a:buClr>
              <a:buSzPts val="1600"/>
              <a:buChar char="○"/>
            </a:pPr>
            <a:r>
              <a:rPr lang="en" sz="1600">
                <a:solidFill>
                  <a:srgbClr val="1F1300"/>
                </a:solidFill>
              </a:rPr>
              <a:t>Diagnose diseases</a:t>
            </a:r>
            <a:endParaRPr sz="1600">
              <a:solidFill>
                <a:srgbClr val="1F1300"/>
              </a:solidFill>
            </a:endParaRPr>
          </a:p>
        </p:txBody>
      </p:sp>
      <p:sp>
        <p:nvSpPr>
          <p:cNvPr id="105" name="Google Shape;105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6" name="Google Shape;106;p19"/>
          <p:cNvSpPr txBox="1"/>
          <p:nvPr/>
        </p:nvSpPr>
        <p:spPr>
          <a:xfrm>
            <a:off x="5489625" y="3924300"/>
            <a:ext cx="3419700" cy="11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Ref: https://cipia.com/driver-sense/</a:t>
            </a:r>
            <a:endParaRPr sz="1200">
              <a:solidFill>
                <a:schemeClr val="dk2"/>
              </a:solidFill>
            </a:endParaRPr>
          </a:p>
        </p:txBody>
      </p:sp>
      <p:pic>
        <p:nvPicPr>
          <p:cNvPr id="107" name="Google Shape;10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2803" y="1356825"/>
            <a:ext cx="3888275" cy="26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0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System Design: ML Model</a:t>
            </a:r>
            <a:endParaRPr/>
          </a:p>
        </p:txBody>
      </p:sp>
      <p:sp>
        <p:nvSpPr>
          <p:cNvPr id="113" name="Google Shape;113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1"/>
          <p:cNvSpPr txBox="1"/>
          <p:nvPr>
            <p:ph type="title"/>
          </p:nvPr>
        </p:nvSpPr>
        <p:spPr>
          <a:xfrm>
            <a:off x="311700" y="445025"/>
            <a:ext cx="8379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System Data Processing </a:t>
            </a:r>
            <a:endParaRPr/>
          </a:p>
        </p:txBody>
      </p:sp>
      <p:sp>
        <p:nvSpPr>
          <p:cNvPr id="119" name="Google Shape;119;p21"/>
          <p:cNvSpPr txBox="1"/>
          <p:nvPr>
            <p:ph idx="1" type="body"/>
          </p:nvPr>
        </p:nvSpPr>
        <p:spPr>
          <a:xfrm>
            <a:off x="311700" y="1114550"/>
            <a:ext cx="8520600" cy="183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Image preprocessing conducted before neural network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Neural network outputs an estimate of (X,Y) coordinates of pupil center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Results are reported</a:t>
            </a:r>
            <a:endParaRPr>
              <a:solidFill>
                <a:schemeClr val="dk1"/>
              </a:solidFill>
            </a:endParaRPr>
          </a:p>
          <a:p>
            <a:pPr indent="0" lvl="0" marL="9144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1" name="Google Shape;12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5288" y="2449500"/>
            <a:ext cx="8353425" cy="140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